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77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68" r:id="rId14"/>
    <p:sldId id="272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AC7C374-F7E6-43CB-8847-A8CD38630786}" type="datetimeFigureOut">
              <a:rPr lang="en-US" altLang="en-US"/>
              <a:pPr>
                <a:defRPr/>
              </a:pPr>
              <a:t>7/6/2016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9BCA60-5A31-40EE-8099-8636C6BB8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needs to be edited.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AB22-E6EC-4282-AA77-A2E5B3BCAAE9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240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needs to be edited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AB22-E6EC-4282-AA77-A2E5B3BCAAE9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82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4347-F9C8-410C-B735-475F60EE4F0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4347-F9C8-410C-B735-475F60EE4F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C4347-F9C8-410C-B735-475F60EE4F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35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needs to be edited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BAB22-E6EC-4282-AA77-A2E5B3BCAAE9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449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B851B-F644-4279-B52B-CAED6179B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70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4F74-3A05-4FC7-A5EA-F19177777B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95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67756-0965-495F-A02B-CA6E75774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2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A4E5-BADF-48C1-A92C-C0CDD7497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D0B38-8C58-4C57-856A-88D943DD6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14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9F2D-7AEC-44B8-B1B8-361A4B776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6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33F92-FFBF-47F8-B1CC-5C9E350B3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31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32DF-F744-4059-92D8-7D70E3DD18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30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4AAF-C980-4DE1-B958-D5B718F06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5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542F4-FFEA-41E3-AC7C-77B47CFB3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48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CE5E-B485-4445-918F-91F737AA9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20AB33-EBF7-4223-9BEF-BB957A7E9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gupta@cs.du.ac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5.wmf"/><Relationship Id="rId3" Type="http://schemas.openxmlformats.org/officeDocument/2006/relationships/tags" Target="../tags/tag2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oleObject" Target="../embeddings/oleObject17.bin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1" Type="http://schemas.openxmlformats.org/officeDocument/2006/relationships/vmlDrawing" Target="../drawings/vmlDrawing6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3.emf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oleObject" Target="../embeddings/oleObject16.bin"/><Relationship Id="rId28" Type="http://schemas.openxmlformats.org/officeDocument/2006/relationships/image" Target="../media/image16.wmf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notesSlide" Target="../notesSlides/notesSlide5.xml"/><Relationship Id="rId27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oleObject" Target="../embeddings/oleObject14.bin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oleObject" Target="../embeddings/oleObject15.bin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25908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solidFill>
                  <a:srgbClr val="FF0000"/>
                </a:solidFill>
              </a:rPr>
              <a:t>Mathematical Foundations</a:t>
            </a:r>
            <a:br>
              <a:rPr lang="en-US" altLang="en-US" sz="4800" dirty="0" smtClean="0">
                <a:solidFill>
                  <a:srgbClr val="FF0000"/>
                </a:solidFill>
              </a:rPr>
            </a:br>
            <a:r>
              <a:rPr lang="en-US" altLang="en-US" sz="4800" dirty="0" smtClean="0">
                <a:solidFill>
                  <a:srgbClr val="FF0000"/>
                </a:solidFill>
              </a:rPr>
              <a:t>(</a:t>
            </a:r>
            <a:r>
              <a:rPr lang="en-US" altLang="en-US" sz="4800" smtClean="0">
                <a:solidFill>
                  <a:srgbClr val="FF0000"/>
                </a:solidFill>
              </a:rPr>
              <a:t>Bounding Summations)</a:t>
            </a:r>
            <a:endParaRPr lang="en-US" alt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3048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Neelima Gupta</a:t>
            </a:r>
          </a:p>
          <a:p>
            <a:pPr eaLnBrk="1" hangingPunct="1"/>
            <a:r>
              <a:rPr lang="en-US" altLang="en-US" dirty="0" smtClean="0"/>
              <a:t>Department of Computer Science</a:t>
            </a:r>
          </a:p>
          <a:p>
            <a:pPr eaLnBrk="1" hangingPunct="1"/>
            <a:r>
              <a:rPr lang="en-US" altLang="en-US" dirty="0" smtClean="0"/>
              <a:t>University of Delhi</a:t>
            </a:r>
          </a:p>
          <a:p>
            <a:pPr eaLnBrk="1" hangingPunct="1"/>
            <a:r>
              <a:rPr lang="en-US" altLang="en-US" dirty="0" smtClean="0">
                <a:hlinkClick r:id="rId2"/>
              </a:rPr>
              <a:t>ngupta@cs.du.ac.in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people.du.ac.in/~</a:t>
            </a:r>
            <a:r>
              <a:rPr lang="en-US" altLang="en-US" dirty="0" err="1" smtClean="0"/>
              <a:t>ngupta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>
            <p:custDataLst>
              <p:tags r:id="rId2"/>
            </p:custDataLst>
          </p:nvPr>
        </p:nvSpPr>
        <p:spPr>
          <a:xfrm>
            <a:off x="7143768" y="428604"/>
            <a:ext cx="313852" cy="2515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F(n-1)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3"/>
            </p:custDataLst>
          </p:nvPr>
        </p:nvSpPr>
        <p:spPr>
          <a:xfrm>
            <a:off x="5429256" y="1928802"/>
            <a:ext cx="247644" cy="1030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F(m)</a:t>
            </a:r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4"/>
            </p:custDataLst>
          </p:nvPr>
        </p:nvSpPr>
        <p:spPr>
          <a:xfrm>
            <a:off x="5715008" y="1785926"/>
            <a:ext cx="258537" cy="119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F(m+1)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5"/>
            </p:custDataLst>
          </p:nvPr>
        </p:nvSpPr>
        <p:spPr>
          <a:xfrm>
            <a:off x="6000760" y="1500174"/>
            <a:ext cx="260349" cy="1476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>
            <p:custDataLst>
              <p:tags r:id="rId6"/>
            </p:custDataLst>
          </p:nvPr>
        </p:nvSpPr>
        <p:spPr>
          <a:xfrm>
            <a:off x="7858148" y="214290"/>
            <a:ext cx="285752" cy="27302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>
            <p:custDataLst>
              <p:tags r:id="rId7"/>
            </p:custDataLst>
          </p:nvPr>
        </p:nvSpPr>
        <p:spPr>
          <a:xfrm>
            <a:off x="7500958" y="285728"/>
            <a:ext cx="313852" cy="265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F(n)</a:t>
            </a:r>
            <a:endParaRPr lang="en-US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custDataLst>
              <p:tags r:id="rId8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think-cell Slide" r:id="rId23" imgW="360" imgH="360" progId="">
                  <p:embed/>
                </p:oleObj>
              </mc:Choice>
              <mc:Fallback>
                <p:oleObj name="think-cell Slide" r:id="rId23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>
            <p:custDataLst>
              <p:tags r:id="rId9"/>
            </p:custDataLst>
          </p:nvPr>
        </p:nvCxnSpPr>
        <p:spPr>
          <a:xfrm flipV="1">
            <a:off x="4648200" y="126780"/>
            <a:ext cx="0" cy="345462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>
            <p:custDataLst>
              <p:tags r:id="rId10"/>
            </p:custDataLst>
          </p:nvPr>
        </p:nvCxnSpPr>
        <p:spPr>
          <a:xfrm>
            <a:off x="4038600" y="2968171"/>
            <a:ext cx="4648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>
            <p:custDataLst>
              <p:tags r:id="rId11"/>
            </p:custDataLst>
          </p:nvPr>
        </p:nvSpPr>
        <p:spPr>
          <a:xfrm rot="237319">
            <a:off x="5275203" y="22132"/>
            <a:ext cx="2948621" cy="2478671"/>
          </a:xfrm>
          <a:custGeom>
            <a:avLst/>
            <a:gdLst>
              <a:gd name="connsiteX0" fmla="*/ 0 w 2104572"/>
              <a:gd name="connsiteY0" fmla="*/ 1944914 h 1944914"/>
              <a:gd name="connsiteX1" fmla="*/ 174172 w 2104572"/>
              <a:gd name="connsiteY1" fmla="*/ 1640114 h 1944914"/>
              <a:gd name="connsiteX2" fmla="*/ 493486 w 2104572"/>
              <a:gd name="connsiteY2" fmla="*/ 1465943 h 1944914"/>
              <a:gd name="connsiteX3" fmla="*/ 798286 w 2104572"/>
              <a:gd name="connsiteY3" fmla="*/ 1074057 h 1944914"/>
              <a:gd name="connsiteX4" fmla="*/ 1175657 w 2104572"/>
              <a:gd name="connsiteY4" fmla="*/ 885371 h 1944914"/>
              <a:gd name="connsiteX5" fmla="*/ 1393372 w 2104572"/>
              <a:gd name="connsiteY5" fmla="*/ 377371 h 1944914"/>
              <a:gd name="connsiteX6" fmla="*/ 2104572 w 2104572"/>
              <a:gd name="connsiteY6" fmla="*/ 0 h 1944914"/>
              <a:gd name="connsiteX7" fmla="*/ 2104572 w 2104572"/>
              <a:gd name="connsiteY7" fmla="*/ 0 h 19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4572" h="1944914">
                <a:moveTo>
                  <a:pt x="0" y="1944914"/>
                </a:moveTo>
                <a:cubicBezTo>
                  <a:pt x="45962" y="1832428"/>
                  <a:pt x="91924" y="1719942"/>
                  <a:pt x="174172" y="1640114"/>
                </a:cubicBezTo>
                <a:cubicBezTo>
                  <a:pt x="256420" y="1560285"/>
                  <a:pt x="389467" y="1560286"/>
                  <a:pt x="493486" y="1465943"/>
                </a:cubicBezTo>
                <a:cubicBezTo>
                  <a:pt x="597505" y="1371600"/>
                  <a:pt x="684591" y="1170819"/>
                  <a:pt x="798286" y="1074057"/>
                </a:cubicBezTo>
                <a:cubicBezTo>
                  <a:pt x="911981" y="977295"/>
                  <a:pt x="1076476" y="1001485"/>
                  <a:pt x="1175657" y="885371"/>
                </a:cubicBezTo>
                <a:cubicBezTo>
                  <a:pt x="1274838" y="769257"/>
                  <a:pt x="1238553" y="524933"/>
                  <a:pt x="1393372" y="377371"/>
                </a:cubicBezTo>
                <a:cubicBezTo>
                  <a:pt x="1548191" y="229809"/>
                  <a:pt x="2104572" y="0"/>
                  <a:pt x="2104572" y="0"/>
                </a:cubicBezTo>
                <a:lnTo>
                  <a:pt x="2104572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12"/>
            </p:custDataLst>
          </p:nvPr>
        </p:nvSpPr>
        <p:spPr>
          <a:xfrm>
            <a:off x="5001530" y="3048000"/>
            <a:ext cx="56107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>
            <p:custDataLst>
              <p:tags r:id="rId13"/>
            </p:custDataLst>
          </p:nvPr>
        </p:nvSpPr>
        <p:spPr>
          <a:xfrm>
            <a:off x="5591628" y="3048000"/>
            <a:ext cx="26715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>
            <p:custDataLst>
              <p:tags r:id="rId14"/>
            </p:custDataLst>
          </p:nvPr>
        </p:nvSpPr>
        <p:spPr>
          <a:xfrm>
            <a:off x="5785758" y="3048000"/>
            <a:ext cx="723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>
            <p:custDataLst>
              <p:tags r:id="rId15"/>
            </p:custDataLst>
          </p:nvPr>
        </p:nvSpPr>
        <p:spPr>
          <a:xfrm>
            <a:off x="6335935" y="3505200"/>
            <a:ext cx="59826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m+2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>
            <p:custDataLst>
              <p:tags r:id="rId16"/>
            </p:custDataLst>
          </p:nvPr>
        </p:nvSpPr>
        <p:spPr>
          <a:xfrm>
            <a:off x="7271658" y="3004458"/>
            <a:ext cx="50222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>
            <p:custDataLst>
              <p:tags r:id="rId17"/>
            </p:custDataLst>
          </p:nvPr>
        </p:nvSpPr>
        <p:spPr>
          <a:xfrm>
            <a:off x="7667172" y="2986314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9" name="Rectangle 48"/>
          <p:cNvSpPr/>
          <p:nvPr>
            <p:custDataLst>
              <p:tags r:id="rId18"/>
            </p:custDataLst>
          </p:nvPr>
        </p:nvSpPr>
        <p:spPr>
          <a:xfrm>
            <a:off x="7877628" y="2971800"/>
            <a:ext cx="55418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 hidden="1"/>
          <p:cNvSpPr/>
          <p:nvPr>
            <p:custDataLst>
              <p:tags r:id="rId19"/>
            </p:custDataLst>
          </p:nvPr>
        </p:nvSpPr>
        <p:spPr>
          <a:xfrm>
            <a:off x="304799" y="457200"/>
            <a:ext cx="358140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The integral is the region under the curve and the total (blue) rectangle area represents the value of the summation.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r>
              <a:rPr lang="en-US" sz="2400" b="1" dirty="0" smtClean="0">
                <a:latin typeface="Times New Roman"/>
                <a:cs typeface="Times New Roman"/>
              </a:rPr>
              <a:t>To Prove : </a:t>
            </a:r>
            <a:endParaRPr lang="en-US" sz="2400" b="1" dirty="0">
              <a:latin typeface="Times New Roman"/>
              <a:cs typeface="Times New Roman"/>
            </a:endParaRPr>
          </a:p>
        </p:txBody>
      </p:sp>
      <p:cxnSp>
        <p:nvCxnSpPr>
          <p:cNvPr id="61" name="Straight Connector 60"/>
          <p:cNvCxnSpPr/>
          <p:nvPr>
            <p:custDataLst>
              <p:tags r:id="rId20"/>
            </p:custDataLst>
          </p:nvPr>
        </p:nvCxnSpPr>
        <p:spPr>
          <a:xfrm>
            <a:off x="6210300" y="2667000"/>
            <a:ext cx="971550" cy="0"/>
          </a:xfrm>
          <a:prstGeom prst="line">
            <a:avLst/>
          </a:prstGeom>
          <a:ln w="50800" cmpd="sng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16200000" flipH="1">
            <a:off x="6171519" y="3056844"/>
            <a:ext cx="609600" cy="4395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799944" y="3124200"/>
            <a:ext cx="5752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-2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3319" y="0"/>
            <a:ext cx="53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267200" y="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6868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4117" name="Object 21" hidden="1"/>
          <p:cNvGraphicFramePr>
            <a:graphicFrameLocks noChangeAspect="1"/>
          </p:cNvGraphicFramePr>
          <p:nvPr/>
        </p:nvGraphicFramePr>
        <p:xfrm>
          <a:off x="428597" y="3357562"/>
          <a:ext cx="378621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25" imgW="1333293" imgH="431570" progId="Equation.3">
                  <p:embed/>
                </p:oleObj>
              </mc:Choice>
              <mc:Fallback>
                <p:oleObj name="Equation" r:id="rId25" imgW="1333293" imgH="4315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3357562"/>
                        <a:ext cx="3786214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7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ooter Placeholder 3" hidden="1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Arial Black" pitchFamily="34" charset="0"/>
              </a:rPr>
              <a:t>Thanks </a:t>
            </a:r>
            <a:r>
              <a:rPr lang="en-US" sz="1400" dirty="0" err="1" smtClean="0">
                <a:solidFill>
                  <a:schemeClr val="tx1"/>
                </a:solidFill>
                <a:latin typeface="Arial Black" pitchFamily="34" charset="0"/>
              </a:rPr>
              <a:t>Swati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Arial Black" pitchFamily="34" charset="0"/>
              </a:rPr>
              <a:t>Mittal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 Black" pitchFamily="34" charset="0"/>
              </a:rPr>
              <a:t>Roll </a:t>
            </a: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no. 45 (MCA </a:t>
            </a:r>
            <a:r>
              <a:rPr lang="en-US" sz="1400" dirty="0">
                <a:solidFill>
                  <a:schemeClr val="tx1"/>
                </a:solidFill>
                <a:latin typeface="Arial Black" pitchFamily="34" charset="0"/>
              </a:rPr>
              <a:t>2012)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5720" y="2571744"/>
            <a:ext cx="8286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1785918" y="4714884"/>
          <a:ext cx="4489468" cy="77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27" imgW="1333293" imgH="431570" progId="Equation.3">
                  <p:embed/>
                </p:oleObj>
              </mc:Choice>
              <mc:Fallback>
                <p:oleObj name="Equation" r:id="rId27" imgW="1333293" imgH="4315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714884"/>
                        <a:ext cx="4489468" cy="776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09558" y="62960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1762"/>
          </a:xfrm>
        </p:spPr>
        <p:txBody>
          <a:bodyPr>
            <a:noAutofit/>
          </a:bodyPr>
          <a:lstStyle/>
          <a:p>
            <a:r>
              <a:rPr lang="en-US" dirty="0" smtClean="0"/>
              <a:t>Monotonically Decreasing Functions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 function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is said to be monotonically decreasing, </a:t>
            </a:r>
            <a:r>
              <a:rPr lang="en-IN" dirty="0" smtClean="0">
                <a:latin typeface="Times New Roman"/>
                <a:cs typeface="Times New Roman"/>
              </a:rPr>
              <a:t>if </a:t>
            </a:r>
            <a:r>
              <a:rPr lang="en-IN" dirty="0">
                <a:latin typeface="Times New Roman"/>
                <a:cs typeface="Times New Roman"/>
              </a:rPr>
              <a:t>for all </a:t>
            </a:r>
            <a:r>
              <a:rPr lang="en-IN" i="1" dirty="0" smtClean="0">
                <a:latin typeface="Times New Roman"/>
                <a:cs typeface="Times New Roman"/>
              </a:rPr>
              <a:t>x</a:t>
            </a:r>
            <a:r>
              <a:rPr lang="en-IN" dirty="0" smtClean="0">
                <a:latin typeface="Times New Roman"/>
                <a:cs typeface="Times New Roman"/>
              </a:rPr>
              <a:t> and </a:t>
            </a:r>
            <a:r>
              <a:rPr lang="en-IN" i="1" dirty="0" smtClean="0">
                <a:latin typeface="Times New Roman"/>
                <a:cs typeface="Times New Roman"/>
              </a:rPr>
              <a:t>y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such that </a:t>
            </a:r>
            <a:r>
              <a:rPr lang="en-IN" i="1" dirty="0" smtClean="0">
                <a:latin typeface="Times New Roman"/>
                <a:cs typeface="Times New Roman"/>
              </a:rPr>
              <a:t>x ≤ y </a:t>
            </a:r>
            <a:r>
              <a:rPr lang="en-IN" dirty="0" smtClean="0">
                <a:latin typeface="Times New Roman"/>
                <a:cs typeface="Times New Roman"/>
              </a:rPr>
              <a:t>one has </a:t>
            </a:r>
            <a:r>
              <a:rPr lang="en-IN" i="1" dirty="0" smtClean="0">
                <a:latin typeface="Times New Roman"/>
                <a:cs typeface="Times New Roman"/>
              </a:rPr>
              <a:t>f(x) &gt;  f(y)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, so </a:t>
            </a:r>
            <a:r>
              <a:rPr lang="en-IN" i="1" dirty="0" smtClean="0">
                <a:latin typeface="Times New Roman"/>
                <a:cs typeface="Times New Roman"/>
              </a:rPr>
              <a:t>f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reverses the </a:t>
            </a:r>
            <a:r>
              <a:rPr lang="en-IN" dirty="0" smtClean="0">
                <a:latin typeface="Times New Roman"/>
                <a:cs typeface="Times New Roman"/>
              </a:rPr>
              <a:t>order. </a:t>
            </a:r>
            <a:endParaRPr lang="en-IN" dirty="0">
              <a:latin typeface="Times New Roman"/>
              <a:cs typeface="Times New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143372" y="3786190"/>
            <a:ext cx="300039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29256" y="5072074"/>
            <a:ext cx="321471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6077243" y="2855742"/>
            <a:ext cx="1730326" cy="1941341"/>
          </a:xfrm>
          <a:custGeom>
            <a:avLst/>
            <a:gdLst>
              <a:gd name="connsiteX0" fmla="*/ 0 w 1730326"/>
              <a:gd name="connsiteY0" fmla="*/ 0 h 1941341"/>
              <a:gd name="connsiteX1" fmla="*/ 520505 w 1730326"/>
              <a:gd name="connsiteY1" fmla="*/ 1322363 h 1941341"/>
              <a:gd name="connsiteX2" fmla="*/ 1730326 w 1730326"/>
              <a:gd name="connsiteY2" fmla="*/ 1941341 h 1941341"/>
              <a:gd name="connsiteX3" fmla="*/ 1730326 w 1730326"/>
              <a:gd name="connsiteY3" fmla="*/ 1941341 h 194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0326" h="1941341">
                <a:moveTo>
                  <a:pt x="0" y="0"/>
                </a:moveTo>
                <a:cubicBezTo>
                  <a:pt x="116058" y="499403"/>
                  <a:pt x="232117" y="998806"/>
                  <a:pt x="520505" y="1322363"/>
                </a:cubicBezTo>
                <a:cubicBezTo>
                  <a:pt x="808893" y="1645920"/>
                  <a:pt x="1730326" y="1941341"/>
                  <a:pt x="1730326" y="1941341"/>
                </a:cubicBezTo>
                <a:lnTo>
                  <a:pt x="1730326" y="1941341"/>
                </a:lnTo>
              </a:path>
            </a:pathLst>
          </a:custGeom>
          <a:ln w="34925">
            <a:solidFill>
              <a:srgbClr val="DE08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596" y="6205580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5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1762"/>
          </a:xfrm>
        </p:spPr>
        <p:txBody>
          <a:bodyPr>
            <a:noAutofit/>
          </a:bodyPr>
          <a:lstStyle/>
          <a:p>
            <a:r>
              <a:rPr lang="en-US" dirty="0" smtClean="0"/>
              <a:t>Monotonically Non- Increasing Functions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 function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is said to be monotonically non-increasing, </a:t>
            </a:r>
            <a:r>
              <a:rPr lang="en-IN" dirty="0" smtClean="0">
                <a:latin typeface="Times New Roman"/>
                <a:cs typeface="Times New Roman"/>
              </a:rPr>
              <a:t>if </a:t>
            </a:r>
            <a:r>
              <a:rPr lang="en-IN" dirty="0">
                <a:latin typeface="Times New Roman"/>
                <a:cs typeface="Times New Roman"/>
              </a:rPr>
              <a:t>for all </a:t>
            </a:r>
            <a:r>
              <a:rPr lang="en-IN" i="1" dirty="0" smtClean="0">
                <a:latin typeface="Times New Roman"/>
                <a:cs typeface="Times New Roman"/>
              </a:rPr>
              <a:t>x</a:t>
            </a:r>
            <a:r>
              <a:rPr lang="en-IN" dirty="0" smtClean="0">
                <a:latin typeface="Times New Roman"/>
                <a:cs typeface="Times New Roman"/>
              </a:rPr>
              <a:t> and </a:t>
            </a:r>
            <a:r>
              <a:rPr lang="en-IN" i="1" dirty="0" smtClean="0">
                <a:latin typeface="Times New Roman"/>
                <a:cs typeface="Times New Roman"/>
              </a:rPr>
              <a:t>y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such that </a:t>
            </a:r>
            <a:r>
              <a:rPr lang="en-IN" i="1" dirty="0" smtClean="0">
                <a:latin typeface="Times New Roman"/>
                <a:cs typeface="Times New Roman"/>
              </a:rPr>
              <a:t>x ≤ y </a:t>
            </a:r>
            <a:r>
              <a:rPr lang="en-IN" dirty="0" smtClean="0">
                <a:latin typeface="Times New Roman"/>
                <a:cs typeface="Times New Roman"/>
              </a:rPr>
              <a:t>one has </a:t>
            </a:r>
            <a:r>
              <a:rPr lang="en-IN" i="1" dirty="0" smtClean="0">
                <a:latin typeface="Times New Roman"/>
                <a:cs typeface="Times New Roman"/>
              </a:rPr>
              <a:t>f(x) ≥ f(y). </a:t>
            </a:r>
            <a:endParaRPr lang="en-IN" dirty="0">
              <a:latin typeface="Times New Roman"/>
              <a:cs typeface="Times New Roman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596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071934" y="3857628"/>
            <a:ext cx="328614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29256" y="5214950"/>
            <a:ext cx="307183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6063175" y="2785403"/>
            <a:ext cx="2039816" cy="2152357"/>
          </a:xfrm>
          <a:custGeom>
            <a:avLst/>
            <a:gdLst>
              <a:gd name="connsiteX0" fmla="*/ 0 w 2039816"/>
              <a:gd name="connsiteY0" fmla="*/ 0 h 2152357"/>
              <a:gd name="connsiteX1" fmla="*/ 267287 w 2039816"/>
              <a:gd name="connsiteY1" fmla="*/ 998806 h 2152357"/>
              <a:gd name="connsiteX2" fmla="*/ 1505243 w 2039816"/>
              <a:gd name="connsiteY2" fmla="*/ 1069145 h 2152357"/>
              <a:gd name="connsiteX3" fmla="*/ 2025748 w 2039816"/>
              <a:gd name="connsiteY3" fmla="*/ 2152357 h 2152357"/>
              <a:gd name="connsiteX4" fmla="*/ 2025748 w 2039816"/>
              <a:gd name="connsiteY4" fmla="*/ 2152357 h 2152357"/>
              <a:gd name="connsiteX5" fmla="*/ 2039816 w 2039816"/>
              <a:gd name="connsiteY5" fmla="*/ 2110154 h 2152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9816" h="2152357">
                <a:moveTo>
                  <a:pt x="0" y="0"/>
                </a:moveTo>
                <a:cubicBezTo>
                  <a:pt x="8206" y="410307"/>
                  <a:pt x="16413" y="820615"/>
                  <a:pt x="267287" y="998806"/>
                </a:cubicBezTo>
                <a:cubicBezTo>
                  <a:pt x="518161" y="1176997"/>
                  <a:pt x="1212166" y="876887"/>
                  <a:pt x="1505243" y="1069145"/>
                </a:cubicBezTo>
                <a:cubicBezTo>
                  <a:pt x="1798320" y="1261403"/>
                  <a:pt x="2025748" y="2152357"/>
                  <a:pt x="2025748" y="2152357"/>
                </a:cubicBezTo>
                <a:lnTo>
                  <a:pt x="2025748" y="2152357"/>
                </a:lnTo>
                <a:lnTo>
                  <a:pt x="2039816" y="2110154"/>
                </a:lnTo>
              </a:path>
            </a:pathLst>
          </a:custGeom>
          <a:ln w="34925">
            <a:solidFill>
              <a:srgbClr val="DE08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4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143000"/>
          </a:xfrm>
        </p:spPr>
        <p:txBody>
          <a:bodyPr>
            <a:normAutofit/>
          </a:bodyPr>
          <a:lstStyle/>
          <a:p>
            <a:endParaRPr lang="en-IN" sz="2800" b="1" u="sng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142984"/>
            <a:ext cx="79296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Times New Roman"/>
                <a:cs typeface="Times New Roman"/>
              </a:rPr>
              <a:t>Let </a:t>
            </a:r>
            <a:r>
              <a:rPr lang="en-US" sz="2400" i="1" dirty="0" smtClean="0">
                <a:latin typeface="Times New Roman"/>
                <a:cs typeface="Times New Roman"/>
              </a:rPr>
              <a:t>f(k)</a:t>
            </a:r>
            <a:r>
              <a:rPr lang="en-US" sz="2400" i="1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be  a monotonically decreasing function prove:     </a:t>
            </a:r>
            <a:endParaRPr lang="en-IN" sz="2400" dirty="0">
              <a:latin typeface="Times New Roman"/>
              <a:cs typeface="Times New Roman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14348" y="2786057"/>
          <a:ext cx="7429552" cy="1028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145960" imgH="431640" progId="Equation.3">
                  <p:embed/>
                </p:oleObj>
              </mc:Choice>
              <mc:Fallback>
                <p:oleObj name="Equation" r:id="rId3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786057"/>
                        <a:ext cx="7429552" cy="10281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73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4038600" cy="396875"/>
          </a:xfrm>
        </p:spPr>
        <p:txBody>
          <a:bodyPr/>
          <a:lstStyle/>
          <a:p>
            <a:r>
              <a:rPr lang="en-US" dirty="0" smtClean="0"/>
              <a:t>Thanks to Swatantra Kumar Verma  Roll no. 43  MCA  2012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5276849" y="1657351"/>
            <a:ext cx="1104902" cy="4953000"/>
          </a:xfrm>
          <a:prstGeom prst="rightBrace">
            <a:avLst>
              <a:gd name="adj1" fmla="val 2768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4800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Lets Prove this inequality first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2463800"/>
          <a:ext cx="8686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5155920" imgH="1155600" progId="Equation.3">
                  <p:embed/>
                </p:oleObj>
              </mc:Choice>
              <mc:Fallback>
                <p:oleObj name="Equation" r:id="rId3" imgW="515592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63800"/>
                        <a:ext cx="86868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8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562600" cy="53569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724400" y="2526291"/>
            <a:ext cx="250123" cy="2922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54494" y="4524343"/>
            <a:ext cx="258630" cy="92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F(n-1)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89427" y="2667000"/>
            <a:ext cx="261775" cy="2789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F(m)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51202" y="2895601"/>
            <a:ext cx="268465" cy="2574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F(m+1)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68743" y="4175589"/>
            <a:ext cx="267989" cy="1261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19667" y="4804481"/>
            <a:ext cx="549076" cy="1724"/>
          </a:xfrm>
          <a:prstGeom prst="line">
            <a:avLst/>
          </a:prstGeom>
          <a:ln w="50800" cmpd="sng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630265" y="4804481"/>
            <a:ext cx="271391" cy="644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F(n)</a:t>
            </a:r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09600" y="5436821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/>
              <a:t>M</a:t>
            </a:r>
            <a:r>
              <a:rPr lang="en-IN" sz="2800" dirty="0" smtClean="0"/>
              <a:t>onotonically </a:t>
            </a:r>
            <a:r>
              <a:rPr lang="en-IN" sz="2800" dirty="0"/>
              <a:t>Decreasing Function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73457" y="6356350"/>
            <a:ext cx="7813343" cy="365125"/>
          </a:xfrm>
        </p:spPr>
        <p:txBody>
          <a:bodyPr/>
          <a:lstStyle/>
          <a:p>
            <a:r>
              <a:rPr lang="en-US" dirty="0" smtClean="0"/>
              <a:t>Thanks to Swatantra Kumar Verma  Roll no. 43  MCA  2012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32669" y="5446300"/>
            <a:ext cx="56107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1810" y="5535984"/>
            <a:ext cx="244403" cy="31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3484" y="5464649"/>
            <a:ext cx="723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9723" y="5369474"/>
            <a:ext cx="50222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3809" y="5370313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93881" y="5370313"/>
            <a:ext cx="55418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8113" y="4205895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37431" y="4499681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65818" y="3870789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5251202" y="2607042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014011" y="2438400"/>
            <a:ext cx="273837" cy="24718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77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886200" cy="396875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Thanks to Swatantra Kumar Verma  Roll no. 43  MCA  2012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2228849" y="1352553"/>
            <a:ext cx="1028701" cy="5181600"/>
          </a:xfrm>
          <a:prstGeom prst="rightBrace">
            <a:avLst>
              <a:gd name="adj1" fmla="val 2768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572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Lets Prove this inequality Now</a:t>
            </a:r>
            <a:endParaRPr lang="en-US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/>
          </p:nvPr>
        </p:nvGraphicFramePr>
        <p:xfrm>
          <a:off x="228600" y="2241550"/>
          <a:ext cx="8686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5155920" imgH="1155600" progId="Equation.3">
                  <p:embed/>
                </p:oleObj>
              </mc:Choice>
              <mc:Fallback>
                <p:oleObj name="Equation" r:id="rId3" imgW="515592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41550"/>
                        <a:ext cx="86868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562600" cy="53569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724400" y="2526291"/>
            <a:ext cx="250123" cy="29225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54494" y="4524343"/>
            <a:ext cx="258630" cy="92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F(n-1)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89427" y="2667000"/>
            <a:ext cx="261775" cy="2789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F(m)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51202" y="2895601"/>
            <a:ext cx="268465" cy="2574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F(m+1)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68743" y="4175589"/>
            <a:ext cx="267989" cy="1261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19667" y="4804481"/>
            <a:ext cx="549076" cy="1724"/>
          </a:xfrm>
          <a:prstGeom prst="line">
            <a:avLst/>
          </a:prstGeom>
          <a:ln w="50800" cmpd="sng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630265" y="4804481"/>
            <a:ext cx="271391" cy="644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F(n)</a:t>
            </a:r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09600" y="5436821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/>
              <a:t>M</a:t>
            </a:r>
            <a:r>
              <a:rPr lang="en-IN" sz="2800" dirty="0" smtClean="0"/>
              <a:t>onotonically </a:t>
            </a:r>
            <a:r>
              <a:rPr lang="en-IN" sz="2800" dirty="0"/>
              <a:t>Decreasing Function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73457" y="6356350"/>
            <a:ext cx="7813343" cy="365125"/>
          </a:xfrm>
        </p:spPr>
        <p:txBody>
          <a:bodyPr/>
          <a:lstStyle/>
          <a:p>
            <a:r>
              <a:rPr lang="en-US" dirty="0" smtClean="0"/>
              <a:t>Thanks to Swatantra Kumar Verma  Roll no. 43  MCA  2012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32669" y="5446300"/>
            <a:ext cx="56107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1810" y="5535984"/>
            <a:ext cx="244403" cy="3145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3484" y="5464649"/>
            <a:ext cx="723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m+1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9723" y="5369474"/>
            <a:ext cx="50222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83809" y="5370313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93881" y="5370313"/>
            <a:ext cx="55418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8113" y="4205895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637431" y="4499681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65818" y="3870789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5251202" y="2607042"/>
            <a:ext cx="273837" cy="3048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5014011" y="2438400"/>
            <a:ext cx="273837" cy="247187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85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>
                <a:cs typeface="Times New Roman"/>
              </a:rPr>
              <a:t>Sum of first n natural numbers</a:t>
            </a:r>
            <a:br>
              <a:rPr lang="en-US" dirty="0"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 smtClean="0">
                <a:cs typeface="Times New Roman"/>
              </a:rPr>
              <a:t>      k </a:t>
            </a:r>
          </a:p>
          <a:p>
            <a:endParaRPr lang="en-US" dirty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Where have we encountered this series?  </a:t>
            </a:r>
          </a:p>
          <a:p>
            <a:pPr marL="0" indent="0">
              <a:buNone/>
            </a:pPr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What  does it add </a:t>
            </a:r>
            <a:r>
              <a:rPr lang="en-US" dirty="0" err="1" smtClean="0">
                <a:cs typeface="Times New Roman"/>
              </a:rPr>
              <a:t>upto</a:t>
            </a:r>
            <a:r>
              <a:rPr lang="en-US" dirty="0" smtClean="0">
                <a:cs typeface="Times New Roman"/>
              </a:rPr>
              <a:t>?  </a:t>
            </a:r>
          </a:p>
          <a:p>
            <a:pPr marL="2286000" lvl="5" indent="0">
              <a:buNone/>
            </a:pPr>
            <a:r>
              <a:rPr lang="en-US" sz="4000" dirty="0" smtClean="0">
                <a:cs typeface="Times New Roman"/>
              </a:rPr>
              <a:t>?          </a:t>
            </a:r>
            <a:endParaRPr lang="en-US" sz="4000" dirty="0">
              <a:cs typeface="Times New Roman"/>
            </a:endParaRPr>
          </a:p>
          <a:p>
            <a:r>
              <a:rPr lang="en-US" dirty="0" smtClean="0"/>
              <a:t>How do you prove it?</a:t>
            </a:r>
          </a:p>
          <a:p>
            <a:r>
              <a:rPr lang="en-US" dirty="0" smtClean="0"/>
              <a:t>By Induction</a:t>
            </a:r>
          </a:p>
        </p:txBody>
      </p:sp>
      <p:graphicFrame>
        <p:nvGraphicFramePr>
          <p:cNvPr id="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08098"/>
              </p:ext>
            </p:extLst>
          </p:nvPr>
        </p:nvGraphicFramePr>
        <p:xfrm>
          <a:off x="1576833" y="4953001"/>
          <a:ext cx="1242568" cy="8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685800" imgH="444240" progId="Equation.3">
                  <p:embed/>
                </p:oleObj>
              </mc:Choice>
              <mc:Fallback>
                <p:oleObj name="Equation" r:id="rId3" imgW="685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833" y="4953001"/>
                        <a:ext cx="1242568" cy="81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335330"/>
              </p:ext>
            </p:extLst>
          </p:nvPr>
        </p:nvGraphicFramePr>
        <p:xfrm>
          <a:off x="1219200" y="1758409"/>
          <a:ext cx="715265" cy="105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292123" imgH="431570" progId="Equation.3">
                  <p:embed/>
                </p:oleObj>
              </mc:Choice>
              <mc:Fallback>
                <p:oleObj name="Equation" r:id="rId5" imgW="292123" imgH="43157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8409"/>
                        <a:ext cx="715265" cy="1057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3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Series</a:t>
            </a:r>
            <a:endParaRPr lang="en-US" dirty="0"/>
          </a:p>
        </p:txBody>
      </p:sp>
      <p:sp>
        <p:nvSpPr>
          <p:cNvPr id="4" name="AutoShape 2" descr="T(n) \leq T(n \cdot 2/10) + T(n \cdot 7/10) + c \cdot n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74"/>
          <a:stretch/>
        </p:blipFill>
        <p:spPr>
          <a:xfrm>
            <a:off x="1295400" y="1752600"/>
            <a:ext cx="609600" cy="9240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8288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cs typeface="Times New Roman"/>
              </a:rPr>
              <a:t>       </a:t>
            </a:r>
            <a:r>
              <a:rPr lang="en-US" kern="0" dirty="0" err="1" smtClean="0">
                <a:cs typeface="Times New Roman"/>
              </a:rPr>
              <a:t>r</a:t>
            </a:r>
            <a:r>
              <a:rPr lang="en-US" kern="0" baseline="30000" dirty="0" err="1" smtClean="0">
                <a:cs typeface="Times New Roman"/>
              </a:rPr>
              <a:t>k</a:t>
            </a:r>
            <a:r>
              <a:rPr lang="en-US" kern="0" baseline="30000" dirty="0" smtClean="0">
                <a:cs typeface="Times New Roman"/>
              </a:rPr>
              <a:t>       </a:t>
            </a:r>
            <a:r>
              <a:rPr lang="en-US" kern="0" dirty="0" smtClean="0">
                <a:cs typeface="Times New Roman"/>
              </a:rPr>
              <a:t>, r &lt; 1</a:t>
            </a:r>
            <a:endParaRPr lang="en-US" kern="0" baseline="30000" dirty="0" smtClean="0">
              <a:cs typeface="Times New Roman"/>
            </a:endParaRPr>
          </a:p>
          <a:p>
            <a:endParaRPr lang="en-US" kern="0" dirty="0" smtClean="0">
              <a:cs typeface="Times New Roman"/>
            </a:endParaRPr>
          </a:p>
          <a:p>
            <a:r>
              <a:rPr lang="en-US" sz="2800" kern="0" dirty="0" smtClean="0">
                <a:cs typeface="Times New Roman"/>
              </a:rPr>
              <a:t>Where have we encountered such a series?</a:t>
            </a:r>
          </a:p>
          <a:p>
            <a:pPr marL="0" indent="0">
              <a:buNone/>
            </a:pPr>
            <a:r>
              <a:rPr lang="en-US" sz="2800" kern="0" dirty="0">
                <a:cs typeface="Times New Roman"/>
              </a:rPr>
              <a:t> </a:t>
            </a:r>
            <a:r>
              <a:rPr lang="en-US" sz="2800" kern="0" dirty="0" smtClean="0">
                <a:cs typeface="Times New Roman"/>
              </a:rPr>
              <a:t>    Remember, median of medians?</a:t>
            </a:r>
          </a:p>
          <a:p>
            <a:pPr marL="0" indent="0">
              <a:buNone/>
            </a:pPr>
            <a:r>
              <a:rPr lang="en-US" sz="2800" kern="0" dirty="0" smtClean="0">
                <a:cs typeface="Times New Roman"/>
              </a:rPr>
              <a:t>     T(n) &lt;= T(2n/10) + T(7n/10) + n</a:t>
            </a:r>
          </a:p>
          <a:p>
            <a:r>
              <a:rPr lang="en-US" sz="2800" kern="0" dirty="0" smtClean="0">
                <a:cs typeface="Times New Roman"/>
              </a:rPr>
              <a:t>What  is it bounded by?  </a:t>
            </a:r>
          </a:p>
          <a:p>
            <a:pPr marL="0" indent="0">
              <a:buNone/>
            </a:pPr>
            <a:r>
              <a:rPr lang="en-US" sz="2800" kern="0" dirty="0" smtClean="0">
                <a:cs typeface="Times New Roman"/>
              </a:rPr>
              <a:t>     Is it &lt;= 2n?         </a:t>
            </a:r>
          </a:p>
          <a:p>
            <a:r>
              <a:rPr lang="en-US" sz="2800" kern="0" dirty="0" smtClean="0"/>
              <a:t>How do you prove it?</a:t>
            </a:r>
          </a:p>
          <a:p>
            <a:r>
              <a:rPr lang="en-US" sz="2800" kern="0" dirty="0" smtClean="0"/>
              <a:t>By Induction</a:t>
            </a:r>
          </a:p>
          <a:p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57546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Bounding each term of Series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3124200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76401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3" name="Object 19"/>
          <p:cNvGraphicFramePr>
            <a:graphicFrameLocks noChangeAspect="1"/>
          </p:cNvGraphicFramePr>
          <p:nvPr>
            <p:extLst/>
          </p:nvPr>
        </p:nvGraphicFramePr>
        <p:xfrm>
          <a:off x="644525" y="2133600"/>
          <a:ext cx="13430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482400" imgH="431640" progId="Equation.3">
                  <p:embed/>
                </p:oleObj>
              </mc:Choice>
              <mc:Fallback>
                <p:oleObj name="Equation" r:id="rId3" imgW="48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2133600"/>
                        <a:ext cx="13430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04800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have ,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4" name="Object 19"/>
          <p:cNvGraphicFramePr>
            <a:graphicFrameLocks noChangeAspect="1"/>
          </p:cNvGraphicFramePr>
          <p:nvPr/>
        </p:nvGraphicFramePr>
        <p:xfrm>
          <a:off x="2209800" y="3074987"/>
          <a:ext cx="10953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5" imgW="393480" imgH="203040" progId="Equation.3">
                  <p:embed/>
                </p:oleObj>
              </mc:Choice>
              <mc:Fallback>
                <p:oleObj name="Equation" r:id="rId5" imgW="393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74987"/>
                        <a:ext cx="10953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00" y="3048000"/>
            <a:ext cx="2258952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 all k, hence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5" name="Object 19"/>
          <p:cNvGraphicFramePr>
            <a:graphicFrameLocks noChangeAspect="1"/>
          </p:cNvGraphicFramePr>
          <p:nvPr/>
        </p:nvGraphicFramePr>
        <p:xfrm>
          <a:off x="1447800" y="3429000"/>
          <a:ext cx="3392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7" imgW="1218960" imgH="431640" progId="Equation.3">
                  <p:embed/>
                </p:oleObj>
              </mc:Choice>
              <mc:Fallback>
                <p:oleObj name="Equation" r:id="rId7" imgW="121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33924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19"/>
          <p:cNvGraphicFramePr>
            <a:graphicFrameLocks noChangeAspect="1"/>
          </p:cNvGraphicFramePr>
          <p:nvPr/>
        </p:nvGraphicFramePr>
        <p:xfrm>
          <a:off x="557212" y="4419600"/>
          <a:ext cx="71389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9" imgW="2565360" imgH="431640" progId="Equation.3">
                  <p:embed/>
                </p:oleObj>
              </mc:Choice>
              <mc:Fallback>
                <p:oleObj name="Equation" r:id="rId9" imgW="2565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" y="4419600"/>
                        <a:ext cx="71389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257800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general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7" name="Object 19"/>
          <p:cNvGraphicFramePr>
            <a:graphicFrameLocks noChangeAspect="1"/>
          </p:cNvGraphicFramePr>
          <p:nvPr/>
        </p:nvGraphicFramePr>
        <p:xfrm>
          <a:off x="984250" y="5638800"/>
          <a:ext cx="62547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1" imgW="2247840" imgH="431640" progId="Equation.3">
                  <p:embed/>
                </p:oleObj>
              </mc:Choice>
              <mc:Fallback>
                <p:oleObj name="Equation" r:id="rId11" imgW="2247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638800"/>
                        <a:ext cx="62547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537325"/>
            <a:ext cx="8077200" cy="320675"/>
          </a:xfrm>
        </p:spPr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57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Doesn’t work always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362200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  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1" name="Object 19"/>
          <p:cNvGraphicFramePr>
            <a:graphicFrameLocks noChangeAspect="1"/>
          </p:cNvGraphicFramePr>
          <p:nvPr/>
        </p:nvGraphicFramePr>
        <p:xfrm>
          <a:off x="838200" y="2819400"/>
          <a:ext cx="48069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3" imgW="1726920" imgH="419040" progId="Equation.3">
                  <p:embed/>
                </p:oleObj>
              </mc:Choice>
              <mc:Fallback>
                <p:oleObj name="Equation" r:id="rId3" imgW="1726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480695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9"/>
          <p:cNvGraphicFramePr>
            <a:graphicFrameLocks noChangeAspect="1"/>
          </p:cNvGraphicFramePr>
          <p:nvPr/>
        </p:nvGraphicFramePr>
        <p:xfrm>
          <a:off x="1524000" y="3810000"/>
          <a:ext cx="14493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5" imgW="520560" imgH="444240" progId="Equation.3">
                  <p:embed/>
                </p:oleObj>
              </mc:Choice>
              <mc:Fallback>
                <p:oleObj name="Equation" r:id="rId5" imgW="520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14493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105400"/>
            <a:ext cx="1154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 Here,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1401763" y="5105400"/>
          <a:ext cx="10080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5105400"/>
                        <a:ext cx="10080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38400" y="5105400"/>
            <a:ext cx="4915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Bounding each term by </a:t>
            </a:r>
            <a:r>
              <a:rPr lang="en-US" dirty="0" err="1" smtClean="0">
                <a:cs typeface="Times New Roman" pitchFamily="18" charset="0"/>
              </a:rPr>
              <a:t>a</a:t>
            </a:r>
            <a:r>
              <a:rPr lang="en-US" baseline="-25000" dirty="0" err="1" smtClean="0">
                <a:cs typeface="Times New Roman" pitchFamily="18" charset="0"/>
              </a:rPr>
              <a:t>max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4" name="Object 10"/>
          <p:cNvGraphicFramePr>
            <a:graphicFrameLocks noChangeAspect="1"/>
          </p:cNvGraphicFramePr>
          <p:nvPr/>
        </p:nvGraphicFramePr>
        <p:xfrm>
          <a:off x="7315200" y="5029200"/>
          <a:ext cx="1196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9" imgW="558720" imgH="253800" progId="Equation.3">
                  <p:embed/>
                </p:oleObj>
              </mc:Choice>
              <mc:Fallback>
                <p:oleObj name="Equation" r:id="rId9" imgW="558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029200"/>
                        <a:ext cx="11969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9600" y="5715000"/>
            <a:ext cx="712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Hence, for a tighter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bound, we</a:t>
            </a:r>
            <a:r>
              <a:rPr lang="en-US" dirty="0" smtClean="0">
                <a:cs typeface="Times New Roman" pitchFamily="18" charset="0"/>
              </a:rPr>
              <a:t> need other techniques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537325"/>
            <a:ext cx="8077200" cy="320675"/>
          </a:xfrm>
        </p:spPr>
        <p:txBody>
          <a:bodyPr/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308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1762"/>
          </a:xfrm>
        </p:spPr>
        <p:txBody>
          <a:bodyPr>
            <a:noAutofit/>
          </a:bodyPr>
          <a:lstStyle/>
          <a:p>
            <a:r>
              <a:rPr lang="en-US" dirty="0" smtClean="0"/>
              <a:t>Monotonically Increasing Functions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 function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is said to be monotonically increasing, </a:t>
            </a:r>
            <a:r>
              <a:rPr lang="en-IN" dirty="0" smtClean="0">
                <a:latin typeface="Times New Roman"/>
                <a:cs typeface="Times New Roman"/>
              </a:rPr>
              <a:t>if </a:t>
            </a:r>
            <a:r>
              <a:rPr lang="en-IN" dirty="0">
                <a:latin typeface="Times New Roman"/>
                <a:cs typeface="Times New Roman"/>
              </a:rPr>
              <a:t>for all </a:t>
            </a:r>
            <a:r>
              <a:rPr lang="en-IN" i="1" dirty="0" smtClean="0">
                <a:latin typeface="Times New Roman"/>
                <a:cs typeface="Times New Roman"/>
              </a:rPr>
              <a:t>x</a:t>
            </a:r>
            <a:r>
              <a:rPr lang="en-IN" dirty="0" smtClean="0">
                <a:latin typeface="Times New Roman"/>
                <a:cs typeface="Times New Roman"/>
              </a:rPr>
              <a:t> and </a:t>
            </a:r>
            <a:r>
              <a:rPr lang="en-IN" i="1" dirty="0" smtClean="0">
                <a:latin typeface="Times New Roman"/>
                <a:cs typeface="Times New Roman"/>
              </a:rPr>
              <a:t>y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such that </a:t>
            </a:r>
            <a:r>
              <a:rPr lang="en-IN" i="1" dirty="0" smtClean="0">
                <a:latin typeface="Times New Roman"/>
                <a:cs typeface="Times New Roman"/>
              </a:rPr>
              <a:t>x ≤ y </a:t>
            </a:r>
            <a:r>
              <a:rPr lang="en-IN" dirty="0" smtClean="0">
                <a:latin typeface="Times New Roman"/>
                <a:cs typeface="Times New Roman"/>
              </a:rPr>
              <a:t>one has </a:t>
            </a:r>
            <a:r>
              <a:rPr lang="en-IN" i="1" dirty="0">
                <a:latin typeface="Times New Roman"/>
                <a:cs typeface="Times New Roman"/>
              </a:rPr>
              <a:t>f(x) &lt;  f(y)</a:t>
            </a:r>
            <a:r>
              <a:rPr lang="en-IN" dirty="0" smtClean="0">
                <a:latin typeface="Times New Roman"/>
                <a:cs typeface="Times New Roman"/>
              </a:rPr>
              <a:t>, </a:t>
            </a:r>
            <a:r>
              <a:rPr lang="en-IN" dirty="0">
                <a:latin typeface="Times New Roman"/>
                <a:cs typeface="Times New Roman"/>
              </a:rPr>
              <a:t>so </a:t>
            </a:r>
            <a:r>
              <a:rPr lang="en-IN" i="1" dirty="0" smtClean="0">
                <a:latin typeface="Times New Roman"/>
                <a:cs typeface="Times New Roman"/>
              </a:rPr>
              <a:t>f</a:t>
            </a:r>
            <a:r>
              <a:rPr lang="en-IN" dirty="0" smtClean="0">
                <a:latin typeface="Times New Roman"/>
                <a:cs typeface="Times New Roman"/>
              </a:rPr>
              <a:t> maintains </a:t>
            </a:r>
            <a:r>
              <a:rPr lang="en-IN" dirty="0">
                <a:latin typeface="Times New Roman"/>
                <a:cs typeface="Times New Roman"/>
              </a:rPr>
              <a:t>the </a:t>
            </a:r>
            <a:r>
              <a:rPr lang="en-IN" dirty="0" smtClean="0">
                <a:latin typeface="Times New Roman"/>
                <a:cs typeface="Times New Roman"/>
              </a:rPr>
              <a:t>order. </a:t>
            </a:r>
            <a:endParaRPr lang="en-IN" dirty="0">
              <a:latin typeface="Times New Roman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321967" y="3464719"/>
            <a:ext cx="307183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72132" y="4714884"/>
            <a:ext cx="292895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161649" y="2447778"/>
            <a:ext cx="1927274" cy="1842868"/>
          </a:xfrm>
          <a:custGeom>
            <a:avLst/>
            <a:gdLst>
              <a:gd name="connsiteX0" fmla="*/ 0 w 1927274"/>
              <a:gd name="connsiteY0" fmla="*/ 1842868 h 1842868"/>
              <a:gd name="connsiteX1" fmla="*/ 1055077 w 1927274"/>
              <a:gd name="connsiteY1" fmla="*/ 1420837 h 1842868"/>
              <a:gd name="connsiteX2" fmla="*/ 1927274 w 1927274"/>
              <a:gd name="connsiteY2" fmla="*/ 0 h 184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7274" h="1842868">
                <a:moveTo>
                  <a:pt x="0" y="1842868"/>
                </a:moveTo>
                <a:cubicBezTo>
                  <a:pt x="366932" y="1785425"/>
                  <a:pt x="733865" y="1727982"/>
                  <a:pt x="1055077" y="1420837"/>
                </a:cubicBezTo>
                <a:cubicBezTo>
                  <a:pt x="1376289" y="1113692"/>
                  <a:pt x="1651781" y="556846"/>
                  <a:pt x="1927274" y="0"/>
                </a:cubicBezTo>
              </a:path>
            </a:pathLst>
          </a:custGeom>
          <a:ln w="34925">
            <a:solidFill>
              <a:srgbClr val="DE08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2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01762"/>
          </a:xfrm>
        </p:spPr>
        <p:txBody>
          <a:bodyPr>
            <a:noAutofit/>
          </a:bodyPr>
          <a:lstStyle/>
          <a:p>
            <a:r>
              <a:rPr lang="en-US" dirty="0" smtClean="0"/>
              <a:t>Monotonically Non- Decreasing Functions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480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A function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 is said to be monotonically non-decreasing, </a:t>
            </a:r>
            <a:r>
              <a:rPr lang="en-IN" dirty="0" smtClean="0">
                <a:latin typeface="Times New Roman"/>
                <a:cs typeface="Times New Roman"/>
              </a:rPr>
              <a:t>if </a:t>
            </a:r>
            <a:r>
              <a:rPr lang="en-IN" dirty="0">
                <a:latin typeface="Times New Roman"/>
                <a:cs typeface="Times New Roman"/>
              </a:rPr>
              <a:t>for all </a:t>
            </a:r>
            <a:r>
              <a:rPr lang="en-IN" i="1" dirty="0" smtClean="0">
                <a:latin typeface="Times New Roman"/>
                <a:cs typeface="Times New Roman"/>
              </a:rPr>
              <a:t>x</a:t>
            </a:r>
            <a:r>
              <a:rPr lang="en-IN" dirty="0" smtClean="0">
                <a:latin typeface="Times New Roman"/>
                <a:cs typeface="Times New Roman"/>
              </a:rPr>
              <a:t> and </a:t>
            </a:r>
            <a:r>
              <a:rPr lang="en-IN" i="1" dirty="0" smtClean="0">
                <a:latin typeface="Times New Roman"/>
                <a:cs typeface="Times New Roman"/>
              </a:rPr>
              <a:t>y</a:t>
            </a:r>
            <a:r>
              <a:rPr lang="en-IN" dirty="0" smtClean="0">
                <a:latin typeface="Times New Roman"/>
                <a:cs typeface="Times New Roman"/>
              </a:rPr>
              <a:t> </a:t>
            </a:r>
            <a:r>
              <a:rPr lang="en-IN" dirty="0">
                <a:latin typeface="Times New Roman"/>
                <a:cs typeface="Times New Roman"/>
              </a:rPr>
              <a:t>such that </a:t>
            </a:r>
            <a:r>
              <a:rPr lang="en-IN" i="1" dirty="0" smtClean="0">
                <a:latin typeface="Times New Roman"/>
                <a:cs typeface="Times New Roman"/>
              </a:rPr>
              <a:t>x ≤ y </a:t>
            </a:r>
            <a:r>
              <a:rPr lang="en-IN" dirty="0" smtClean="0">
                <a:latin typeface="Times New Roman"/>
                <a:cs typeface="Times New Roman"/>
              </a:rPr>
              <a:t>one has </a:t>
            </a:r>
            <a:r>
              <a:rPr lang="en-IN" i="1" dirty="0">
                <a:latin typeface="Times New Roman"/>
                <a:cs typeface="Times New Roman"/>
              </a:rPr>
              <a:t>f(x) ≤  f(y</a:t>
            </a:r>
            <a:r>
              <a:rPr lang="en-IN" i="1" dirty="0" smtClean="0">
                <a:latin typeface="Times New Roman"/>
                <a:cs typeface="Times New Roman"/>
              </a:rPr>
              <a:t>)</a:t>
            </a:r>
            <a:r>
              <a:rPr lang="en-IN" dirty="0" smtClean="0">
                <a:latin typeface="Times New Roman"/>
                <a:cs typeface="Times New Roman"/>
              </a:rPr>
              <a:t>.</a:t>
            </a:r>
            <a:endParaRPr lang="en-IN" dirty="0">
              <a:latin typeface="Times New Roman"/>
              <a:cs typeface="Times New Roman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214810" y="3714752"/>
            <a:ext cx="314327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00694" y="5000636"/>
            <a:ext cx="307183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45237" y="2658794"/>
            <a:ext cx="1985889" cy="1871003"/>
          </a:xfrm>
          <a:custGeom>
            <a:avLst/>
            <a:gdLst>
              <a:gd name="connsiteX0" fmla="*/ 16412 w 1985889"/>
              <a:gd name="connsiteY0" fmla="*/ 1871003 h 1871003"/>
              <a:gd name="connsiteX1" fmla="*/ 241495 w 1985889"/>
              <a:gd name="connsiteY1" fmla="*/ 829994 h 1871003"/>
              <a:gd name="connsiteX2" fmla="*/ 1465385 w 1985889"/>
              <a:gd name="connsiteY2" fmla="*/ 703384 h 1871003"/>
              <a:gd name="connsiteX3" fmla="*/ 1985889 w 1985889"/>
              <a:gd name="connsiteY3" fmla="*/ 0 h 187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5889" h="1871003">
                <a:moveTo>
                  <a:pt x="16412" y="1871003"/>
                </a:moveTo>
                <a:cubicBezTo>
                  <a:pt x="8206" y="1447800"/>
                  <a:pt x="0" y="1024597"/>
                  <a:pt x="241495" y="829994"/>
                </a:cubicBezTo>
                <a:cubicBezTo>
                  <a:pt x="482991" y="635391"/>
                  <a:pt x="1174653" y="841716"/>
                  <a:pt x="1465385" y="703384"/>
                </a:cubicBezTo>
                <a:cubicBezTo>
                  <a:pt x="1756117" y="565052"/>
                  <a:pt x="1871003" y="282526"/>
                  <a:pt x="1985889" y="0"/>
                </a:cubicBezTo>
              </a:path>
            </a:pathLst>
          </a:custGeom>
          <a:ln w="34925">
            <a:solidFill>
              <a:srgbClr val="DE08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46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10" y="928670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 Let </a:t>
            </a:r>
            <a:r>
              <a:rPr lang="en-US" sz="2400" i="1" dirty="0" smtClean="0">
                <a:latin typeface="Times New Roman"/>
                <a:cs typeface="Times New Roman"/>
              </a:rPr>
              <a:t>f(k)</a:t>
            </a:r>
            <a:r>
              <a:rPr lang="en-US" sz="2400" dirty="0" smtClean="0">
                <a:latin typeface="Times New Roman"/>
                <a:cs typeface="Times New Roman"/>
              </a:rPr>
              <a:t> be  a monotonically increasing  function, we can </a:t>
            </a:r>
          </a:p>
          <a:p>
            <a:pPr algn="just"/>
            <a:endParaRPr lang="en-US" sz="24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approximate it by integrals as follows:</a:t>
            </a:r>
          </a:p>
          <a:p>
            <a:pPr algn="just"/>
            <a:endParaRPr lang="en-US" sz="2400" dirty="0" smtClean="0"/>
          </a:p>
          <a:p>
            <a:pPr algn="just"/>
            <a:endParaRPr lang="en-IN" sz="24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571604" y="3071810"/>
          <a:ext cx="5786478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7" imgW="2145960" imgH="431640" progId="Equation.3">
                  <p:embed/>
                </p:oleObj>
              </mc:Choice>
              <mc:Fallback>
                <p:oleObj name="Equation" r:id="rId7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071810"/>
                        <a:ext cx="5786478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0" y="285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Approximating   Summation    By Integrals</a:t>
            </a:r>
            <a:endParaRPr lang="en-IN" sz="2800" u="sng" dirty="0"/>
          </a:p>
        </p:txBody>
      </p:sp>
      <p:sp>
        <p:nvSpPr>
          <p:cNvPr id="17" name="Right Brace 16"/>
          <p:cNvSpPr/>
          <p:nvPr/>
        </p:nvSpPr>
        <p:spPr>
          <a:xfrm rot="5400000">
            <a:off x="5179223" y="3107529"/>
            <a:ext cx="642942" cy="285752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4071934" y="485776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Lets prove this first!</a:t>
            </a:r>
            <a:endParaRPr lang="en-IN" sz="2400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2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Object 3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think-cell Slide" r:id="rId26" imgW="360" imgH="360" progId="">
                  <p:embed/>
                </p:oleObj>
              </mc:Choice>
              <mc:Fallback>
                <p:oleObj name="think-cell Slide" r:id="rId26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>
            <p:custDataLst>
              <p:tags r:id="rId3"/>
            </p:custDataLst>
          </p:nvPr>
        </p:nvSpPr>
        <p:spPr>
          <a:xfrm>
            <a:off x="5964465" y="1476828"/>
            <a:ext cx="260349" cy="32141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>
            <p:custDataLst>
              <p:tags r:id="rId4"/>
            </p:custDataLst>
          </p:nvPr>
        </p:nvSpPr>
        <p:spPr>
          <a:xfrm>
            <a:off x="5681436" y="1776182"/>
            <a:ext cx="258536" cy="16317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>
            <p:custDataLst>
              <p:tags r:id="rId5"/>
            </p:custDataLst>
          </p:nvPr>
        </p:nvSpPr>
        <p:spPr>
          <a:xfrm>
            <a:off x="5421084" y="1939360"/>
            <a:ext cx="260349" cy="15069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>
            <p:custDataLst>
              <p:tags r:id="rId6"/>
            </p:custDataLst>
          </p:nvPr>
        </p:nvCxnSpPr>
        <p:spPr>
          <a:xfrm flipV="1">
            <a:off x="4648200" y="126780"/>
            <a:ext cx="0" cy="345462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>
            <p:custDataLst>
              <p:tags r:id="rId7"/>
            </p:custDataLst>
          </p:nvPr>
        </p:nvCxnSpPr>
        <p:spPr>
          <a:xfrm>
            <a:off x="4038600" y="2968171"/>
            <a:ext cx="46482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>
            <p:custDataLst>
              <p:tags r:id="rId8"/>
            </p:custDataLst>
          </p:nvPr>
        </p:nvSpPr>
        <p:spPr>
          <a:xfrm rot="237319">
            <a:off x="5275203" y="22132"/>
            <a:ext cx="2948621" cy="2478671"/>
          </a:xfrm>
          <a:custGeom>
            <a:avLst/>
            <a:gdLst>
              <a:gd name="connsiteX0" fmla="*/ 0 w 2104572"/>
              <a:gd name="connsiteY0" fmla="*/ 1944914 h 1944914"/>
              <a:gd name="connsiteX1" fmla="*/ 174172 w 2104572"/>
              <a:gd name="connsiteY1" fmla="*/ 1640114 h 1944914"/>
              <a:gd name="connsiteX2" fmla="*/ 493486 w 2104572"/>
              <a:gd name="connsiteY2" fmla="*/ 1465943 h 1944914"/>
              <a:gd name="connsiteX3" fmla="*/ 798286 w 2104572"/>
              <a:gd name="connsiteY3" fmla="*/ 1074057 h 1944914"/>
              <a:gd name="connsiteX4" fmla="*/ 1175657 w 2104572"/>
              <a:gd name="connsiteY4" fmla="*/ 885371 h 1944914"/>
              <a:gd name="connsiteX5" fmla="*/ 1393372 w 2104572"/>
              <a:gd name="connsiteY5" fmla="*/ 377371 h 1944914"/>
              <a:gd name="connsiteX6" fmla="*/ 2104572 w 2104572"/>
              <a:gd name="connsiteY6" fmla="*/ 0 h 1944914"/>
              <a:gd name="connsiteX7" fmla="*/ 2104572 w 2104572"/>
              <a:gd name="connsiteY7" fmla="*/ 0 h 194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4572" h="1944914">
                <a:moveTo>
                  <a:pt x="0" y="1944914"/>
                </a:moveTo>
                <a:cubicBezTo>
                  <a:pt x="45962" y="1832428"/>
                  <a:pt x="91924" y="1719942"/>
                  <a:pt x="174172" y="1640114"/>
                </a:cubicBezTo>
                <a:cubicBezTo>
                  <a:pt x="256420" y="1560285"/>
                  <a:pt x="389467" y="1560286"/>
                  <a:pt x="493486" y="1465943"/>
                </a:cubicBezTo>
                <a:cubicBezTo>
                  <a:pt x="597505" y="1371600"/>
                  <a:pt x="684591" y="1170819"/>
                  <a:pt x="798286" y="1074057"/>
                </a:cubicBezTo>
                <a:cubicBezTo>
                  <a:pt x="911981" y="977295"/>
                  <a:pt x="1076476" y="1001485"/>
                  <a:pt x="1175657" y="885371"/>
                </a:cubicBezTo>
                <a:cubicBezTo>
                  <a:pt x="1274838" y="769257"/>
                  <a:pt x="1238553" y="524933"/>
                  <a:pt x="1393372" y="377371"/>
                </a:cubicBezTo>
                <a:cubicBezTo>
                  <a:pt x="1548191" y="229809"/>
                  <a:pt x="2104572" y="0"/>
                  <a:pt x="2104572" y="0"/>
                </a:cubicBezTo>
                <a:lnTo>
                  <a:pt x="2104572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>
            <p:custDataLst>
              <p:tags r:id="rId9"/>
            </p:custDataLst>
          </p:nvPr>
        </p:nvSpPr>
        <p:spPr>
          <a:xfrm>
            <a:off x="5410200" y="2115456"/>
            <a:ext cx="266700" cy="843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>
            <p:custDataLst>
              <p:tags r:id="rId10"/>
            </p:custDataLst>
          </p:nvPr>
        </p:nvSpPr>
        <p:spPr>
          <a:xfrm>
            <a:off x="7467600" y="469893"/>
            <a:ext cx="275772" cy="2474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F(n-1)</a:t>
            </a:r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11"/>
            </p:custDataLst>
          </p:nvPr>
        </p:nvSpPr>
        <p:spPr>
          <a:xfrm>
            <a:off x="5695949" y="1981196"/>
            <a:ext cx="258537" cy="97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F(m)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2"/>
            </p:custDataLst>
          </p:nvPr>
        </p:nvSpPr>
        <p:spPr>
          <a:xfrm>
            <a:off x="5972628" y="1828743"/>
            <a:ext cx="260349" cy="1118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F(m+1)</a:t>
            </a:r>
            <a:endParaRPr lang="en-US" dirty="0"/>
          </a:p>
        </p:txBody>
      </p:sp>
      <p:sp>
        <p:nvSpPr>
          <p:cNvPr id="34" name="Rectangle 33"/>
          <p:cNvSpPr/>
          <p:nvPr>
            <p:custDataLst>
              <p:tags r:id="rId13"/>
            </p:custDataLst>
          </p:nvPr>
        </p:nvSpPr>
        <p:spPr>
          <a:xfrm>
            <a:off x="7181850" y="622293"/>
            <a:ext cx="285750" cy="2339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>
            <p:custDataLst>
              <p:tags r:id="rId14"/>
            </p:custDataLst>
          </p:nvPr>
        </p:nvSpPr>
        <p:spPr>
          <a:xfrm>
            <a:off x="5001530" y="3048000"/>
            <a:ext cx="56107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>
            <p:custDataLst>
              <p:tags r:id="rId15"/>
            </p:custDataLst>
          </p:nvPr>
        </p:nvSpPr>
        <p:spPr>
          <a:xfrm>
            <a:off x="5591628" y="3048000"/>
            <a:ext cx="26715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>
            <p:custDataLst>
              <p:tags r:id="rId16"/>
            </p:custDataLst>
          </p:nvPr>
        </p:nvSpPr>
        <p:spPr>
          <a:xfrm>
            <a:off x="5785758" y="3048000"/>
            <a:ext cx="7239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>
            <p:custDataLst>
              <p:tags r:id="rId17"/>
            </p:custDataLst>
          </p:nvPr>
        </p:nvSpPr>
        <p:spPr>
          <a:xfrm>
            <a:off x="6335935" y="3505200"/>
            <a:ext cx="598265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m+2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>
            <p:custDataLst>
              <p:tags r:id="rId18"/>
            </p:custDataLst>
          </p:nvPr>
        </p:nvSpPr>
        <p:spPr>
          <a:xfrm>
            <a:off x="7271658" y="3004458"/>
            <a:ext cx="502227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>
            <p:custDataLst>
              <p:tags r:id="rId19"/>
            </p:custDataLst>
          </p:nvPr>
        </p:nvSpPr>
        <p:spPr>
          <a:xfrm>
            <a:off x="7667172" y="2986314"/>
            <a:ext cx="304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9" name="Rectangle 48"/>
          <p:cNvSpPr/>
          <p:nvPr>
            <p:custDataLst>
              <p:tags r:id="rId20"/>
            </p:custDataLst>
          </p:nvPr>
        </p:nvSpPr>
        <p:spPr>
          <a:xfrm>
            <a:off x="7877628" y="2971800"/>
            <a:ext cx="55418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+1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>
            <p:custDataLst>
              <p:tags r:id="rId21"/>
            </p:custDataLst>
          </p:nvPr>
        </p:nvSpPr>
        <p:spPr>
          <a:xfrm>
            <a:off x="304799" y="457200"/>
            <a:ext cx="3581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sz="2400" b="1" dirty="0">
              <a:latin typeface="Times New Roman"/>
              <a:cs typeface="Times New Roman"/>
            </a:endParaRPr>
          </a:p>
        </p:txBody>
      </p:sp>
      <p:cxnSp>
        <p:nvCxnSpPr>
          <p:cNvPr id="61" name="Straight Connector 60"/>
          <p:cNvCxnSpPr/>
          <p:nvPr>
            <p:custDataLst>
              <p:tags r:id="rId22"/>
            </p:custDataLst>
          </p:nvPr>
        </p:nvCxnSpPr>
        <p:spPr>
          <a:xfrm>
            <a:off x="6210300" y="2667000"/>
            <a:ext cx="971550" cy="0"/>
          </a:xfrm>
          <a:prstGeom prst="line">
            <a:avLst/>
          </a:prstGeom>
          <a:ln w="50800" cmpd="sng"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>
            <p:custDataLst>
              <p:tags r:id="rId23"/>
            </p:custDataLst>
          </p:nvPr>
        </p:nvSpPr>
        <p:spPr>
          <a:xfrm>
            <a:off x="7743372" y="344707"/>
            <a:ext cx="289378" cy="2599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F(n)</a:t>
            </a:r>
            <a:endParaRPr lang="en-US" dirty="0"/>
          </a:p>
        </p:txBody>
      </p:sp>
      <p:cxnSp>
        <p:nvCxnSpPr>
          <p:cNvPr id="65" name="Curved Connector 64"/>
          <p:cNvCxnSpPr/>
          <p:nvPr/>
        </p:nvCxnSpPr>
        <p:spPr>
          <a:xfrm rot="16200000" flipH="1">
            <a:off x="6171519" y="3056844"/>
            <a:ext cx="609600" cy="439511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799944" y="3124200"/>
            <a:ext cx="575212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-2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383319" y="0"/>
            <a:ext cx="53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267200" y="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686800" y="2819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428597" y="3357562"/>
          <a:ext cx="378621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8" imgW="1333440" imgH="431640" progId="Equation.3">
                  <p:embed/>
                </p:oleObj>
              </mc:Choice>
              <mc:Fallback>
                <p:oleObj name="Equation" r:id="rId28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3357562"/>
                        <a:ext cx="3786214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7158" y="6143644"/>
            <a:ext cx="8334404" cy="43813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1400" smtClean="0">
                <a:solidFill>
                  <a:schemeClr val="tx1"/>
                </a:solidFill>
                <a:latin typeface="Arial Black" pitchFamily="34" charset="0"/>
              </a:rPr>
              <a:t>Thanks Swati Mittal Roll no. 45 (MCA 2012)</a:t>
            </a:r>
            <a:endParaRPr lang="en-US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DUnIrtJEiC7iGxh100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BZO2KuRLUSQz8wg9VN9t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xqvXpI6U6QcfQFcIPKi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s_0u8HT0KhVF8w_uYc5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8sjMZAuUeu75Y8sOjbt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pQCixqE2rWmwqmOcxf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bUxyEKmU2BGuW0MrXHl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bwHnQUkKU.i_7Y1Kx1Jj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1NzlyBGhU2pDJxkXVAFl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DDNkC7FUK4QvTp7LiF3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DeEjFokkGZg5yCJPcPr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atWQzUNk.akvVgaqJc6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Mh4PLGYkekkGY0Wl9Rm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MCIF0WaEmBadB3kh3ni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DUnIrtJEiC7iGxh100L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FWssDMG0uwip7gqGdWE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BZO2KuRLUSQz8wg9VN9t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xqvXpI6U6QcfQFcIPKi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PMCIF0WaEmBadB3kh3ni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DUnIrtJEiC7iGxh100L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3845xUOkCyl.JXW.MNK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u0Qf4LvEqgXhYJ.wgF8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8wAGKmoEqvUCaT_Ip1Z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4yf65gGE6umESwFGcUP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u8sjMZAuUeu75Y8sOjbt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BvpQCixqE2rWmwqmOcxf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ybUxyEKmU2BGuW0MrXHl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bwHnQUkKU.i_7Y1Kx1Jj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1NzlyBGhU2pDJxkXVAFl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MDDNkC7FUK4QvTp7LiF3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Juo7fL50mDcPvXrm3bu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oDeEjFokkGZg5yCJPcPr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atWQzUNk.akvVgaqJc6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Mh4PLGYkekkGY0Wl9Rm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3LYTmnw1kmf8XupFwuDO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u0Qf4LvEqgXhYJ.wgF8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8wAGKmoEqvUCaT_Ip1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4yf65gGE6umESwFGcUP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FWssDMG0uwip7gqGdWEA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597</Words>
  <Application>Microsoft Office PowerPoint</Application>
  <PresentationFormat>On-screen Show (4:3)</PresentationFormat>
  <Paragraphs>136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MS PGothic</vt:lpstr>
      <vt:lpstr>MS PGothic</vt:lpstr>
      <vt:lpstr>Arial</vt:lpstr>
      <vt:lpstr>Arial Black</vt:lpstr>
      <vt:lpstr>Calibri</vt:lpstr>
      <vt:lpstr>Times New Roman</vt:lpstr>
      <vt:lpstr>Default Design</vt:lpstr>
      <vt:lpstr>Equation</vt:lpstr>
      <vt:lpstr>think-cell Slide</vt:lpstr>
      <vt:lpstr>Mathematical Foundations (Bounding Summations)</vt:lpstr>
      <vt:lpstr>Sum of first n natural numbers </vt:lpstr>
      <vt:lpstr>Geometric Series</vt:lpstr>
      <vt:lpstr>Bounding each term of Series </vt:lpstr>
      <vt:lpstr>Doesn’t work always</vt:lpstr>
      <vt:lpstr>Monotonically Increasing Functions </vt:lpstr>
      <vt:lpstr>Monotonically Non- Decreasing Functions </vt:lpstr>
      <vt:lpstr>PowerPoint Presentation</vt:lpstr>
      <vt:lpstr>PowerPoint Presentation</vt:lpstr>
      <vt:lpstr>PowerPoint Presentation</vt:lpstr>
      <vt:lpstr>Monotonically Decreasing Functions </vt:lpstr>
      <vt:lpstr>Monotonically Non- Increasing Functions </vt:lpstr>
      <vt:lpstr>PowerPoint Presentation</vt:lpstr>
      <vt:lpstr>PROOF</vt:lpstr>
      <vt:lpstr>Monotonically Decreasing Function</vt:lpstr>
      <vt:lpstr> </vt:lpstr>
      <vt:lpstr>Monotonically Decreasing Function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101: Algorithms</dc:title>
  <dc:creator>neelima</dc:creator>
  <cp:lastModifiedBy>Neelima</cp:lastModifiedBy>
  <cp:revision>44</cp:revision>
  <dcterms:created xsi:type="dcterms:W3CDTF">2007-07-20T21:06:20Z</dcterms:created>
  <dcterms:modified xsi:type="dcterms:W3CDTF">2016-07-06T19:17:53Z</dcterms:modified>
</cp:coreProperties>
</file>